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6" r:id="rId2"/>
    <p:sldId id="280" r:id="rId3"/>
    <p:sldId id="281" r:id="rId4"/>
    <p:sldId id="282" r:id="rId5"/>
    <p:sldId id="283" r:id="rId6"/>
    <p:sldId id="259" r:id="rId7"/>
    <p:sldId id="289" r:id="rId8"/>
    <p:sldId id="296" r:id="rId9"/>
    <p:sldId id="284" r:id="rId10"/>
    <p:sldId id="263" r:id="rId11"/>
    <p:sldId id="294" r:id="rId12"/>
    <p:sldId id="287" r:id="rId13"/>
    <p:sldId id="285" r:id="rId14"/>
    <p:sldId id="288" r:id="rId15"/>
    <p:sldId id="295" r:id="rId16"/>
    <p:sldId id="292" r:id="rId17"/>
    <p:sldId id="291" r:id="rId18"/>
    <p:sldId id="290" r:id="rId19"/>
    <p:sldId id="293" r:id="rId20"/>
    <p:sldId id="265" r:id="rId21"/>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A95"/>
    <a:srgbClr val="6BB64F"/>
    <a:srgbClr val="326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49" autoAdjust="0"/>
  </p:normalViewPr>
  <p:slideViewPr>
    <p:cSldViewPr snapToGrid="0" snapToObjects="1">
      <p:cViewPr varScale="1">
        <p:scale>
          <a:sx n="105" d="100"/>
          <a:sy n="105" d="100"/>
        </p:scale>
        <p:origin x="390" y="5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panose="020F0502020204030204" pitchFamily="34" charset="0"/>
                <a:ea typeface="ヒラギノ角ゴ Pro W3" pitchFamily="127" charset="-128"/>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269ABC5-1508-674A-827E-5DFC38D74556}" type="datetimeFigureOut">
              <a:rPr lang="en-GB"/>
              <a:pPr>
                <a:defRPr/>
              </a:pPr>
              <a:t>22/11/2021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panose="020F0502020204030204" pitchFamily="34" charset="0"/>
                <a:ea typeface="ヒラギノ角ゴ Pro W3" pitchFamily="127"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96F7109-C048-4F44-A4E1-095A48AAA2B3}" type="slidenum">
              <a:rPr lang="en-GB"/>
              <a:pPr>
                <a:defRPr/>
              </a:pPr>
              <a:t>‹#›</a:t>
            </a:fld>
            <a:endParaRPr lang="en-GB"/>
          </a:p>
        </p:txBody>
      </p:sp>
    </p:spTree>
    <p:extLst>
      <p:ext uri="{BB962C8B-B14F-4D97-AF65-F5344CB8AC3E}">
        <p14:creationId xmlns:p14="http://schemas.microsoft.com/office/powerpoint/2010/main" val="4030981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9459"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6B9A5E4F-ECF6-E340-9398-BA0F05CACA3F}" type="slidenum">
              <a:rPr lang="en-GB" sz="1200"/>
              <a:pP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5 minutes</a:t>
            </a:r>
          </a:p>
          <a:p>
            <a:pPr eaLnBrk="1" hangingPunct="1">
              <a:spcBef>
                <a:spcPct val="0"/>
              </a:spcBef>
            </a:pPr>
            <a:endParaRPr lang="en-GB" dirty="0">
              <a:latin typeface="Calibri" charset="0"/>
            </a:endParaRPr>
          </a:p>
          <a:p>
            <a:pPr eaLnBrk="1" hangingPunct="1">
              <a:spcBef>
                <a:spcPct val="0"/>
              </a:spcBef>
            </a:pPr>
            <a:r>
              <a:rPr lang="en-US" sz="1200" dirty="0">
                <a:latin typeface="Calibri" charset="0"/>
                <a:cs typeface="Times New Roman" charset="0"/>
              </a:rPr>
              <a:t>Students navigate to the Careers in Eyecare page.</a:t>
            </a:r>
          </a:p>
          <a:p>
            <a:pPr eaLnBrk="1" hangingPunct="1">
              <a:spcBef>
                <a:spcPct val="0"/>
              </a:spcBef>
            </a:pPr>
            <a:r>
              <a:rPr lang="en-US" sz="1200" dirty="0">
                <a:latin typeface="Calibri" charset="0"/>
                <a:cs typeface="Times New Roman" charset="0"/>
              </a:rPr>
              <a:t>If possible, ask the school IT department to put the link onto the machines ready.</a:t>
            </a:r>
          </a:p>
          <a:p>
            <a:pPr eaLnBrk="1" hangingPunct="1">
              <a:spcBef>
                <a:spcPct val="0"/>
              </a:spcBef>
            </a:pPr>
            <a:endParaRPr lang="en-US" sz="1200" dirty="0">
              <a:latin typeface="Calibri" charset="0"/>
              <a:cs typeface="Times New Roman" charset="0"/>
            </a:endParaRPr>
          </a:p>
          <a:p>
            <a:pPr eaLnBrk="1" hangingPunct="1">
              <a:spcBef>
                <a:spcPct val="0"/>
              </a:spcBef>
            </a:pPr>
            <a:r>
              <a:rPr lang="en-US" sz="1200" dirty="0">
                <a:latin typeface="Calibri" charset="0"/>
                <a:cs typeface="Times New Roman" charset="0"/>
              </a:rPr>
              <a:t>Students make their career choices from the Careers in </a:t>
            </a:r>
            <a:r>
              <a:rPr lang="en-US" sz="1200" dirty="0" err="1">
                <a:latin typeface="Calibri" charset="0"/>
                <a:cs typeface="Times New Roman" charset="0"/>
              </a:rPr>
              <a:t>Eyecare</a:t>
            </a:r>
            <a:r>
              <a:rPr lang="en-US" sz="1200" dirty="0">
                <a:latin typeface="Calibri" charset="0"/>
                <a:cs typeface="Times New Roman" charset="0"/>
              </a:rPr>
              <a:t> page. </a:t>
            </a:r>
          </a:p>
          <a:p>
            <a:pPr eaLnBrk="1" hangingPunct="1">
              <a:spcBef>
                <a:spcPct val="0"/>
              </a:spcBef>
            </a:pPr>
            <a:endParaRPr lang="en-US" sz="1200" dirty="0">
              <a:latin typeface="Calibri" charset="0"/>
              <a:cs typeface="Times New Roman" charset="0"/>
            </a:endParaRPr>
          </a:p>
          <a:p>
            <a:pPr eaLnBrk="1" hangingPunct="1">
              <a:spcBef>
                <a:spcPct val="0"/>
              </a:spcBef>
            </a:pPr>
            <a:r>
              <a:rPr lang="en-US" sz="1200" dirty="0">
                <a:latin typeface="Calibri" charset="0"/>
                <a:cs typeface="Times New Roman" charset="0"/>
              </a:rPr>
              <a:t>You may choose to allocate careers to the pairs/groups to get a better range of roles</a:t>
            </a:r>
            <a:endParaRPr lang="en-GB" dirty="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11</a:t>
            </a:fld>
            <a:endParaRPr lang="en-GB"/>
          </a:p>
        </p:txBody>
      </p:sp>
    </p:spTree>
    <p:extLst>
      <p:ext uri="{BB962C8B-B14F-4D97-AF65-F5344CB8AC3E}">
        <p14:creationId xmlns:p14="http://schemas.microsoft.com/office/powerpoint/2010/main" val="82094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15-20 minutes</a:t>
            </a:r>
          </a:p>
          <a:p>
            <a:pPr eaLnBrk="1" hangingPunct="1">
              <a:spcBef>
                <a:spcPct val="0"/>
              </a:spcBef>
            </a:pPr>
            <a:endParaRPr lang="en-GB" dirty="0">
              <a:latin typeface="Calibri" charset="0"/>
            </a:endParaRPr>
          </a:p>
          <a:p>
            <a:pPr eaLnBrk="1" hangingPunct="1">
              <a:spcBef>
                <a:spcPct val="0"/>
              </a:spcBef>
            </a:pPr>
            <a:r>
              <a:rPr lang="en-GB" sz="1200" dirty="0">
                <a:latin typeface="Calibri" charset="0"/>
                <a:cs typeface="Times New Roman" charset="0"/>
              </a:rPr>
              <a:t>Whilst researching their career, students prepare their presentation. Ask them to present information such as (see slide)</a:t>
            </a:r>
          </a:p>
          <a:p>
            <a:pPr eaLnBrk="1" hangingPunct="1">
              <a:spcBef>
                <a:spcPct val="0"/>
              </a:spcBef>
            </a:pP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Their presentation only needs to be 1-2 minutes long per group.</a:t>
            </a:r>
          </a:p>
          <a:p>
            <a:pPr eaLnBrk="1" hangingPunct="1">
              <a:spcBef>
                <a:spcPct val="0"/>
              </a:spcBef>
            </a:pPr>
            <a:r>
              <a:rPr lang="en-GB" sz="1200" dirty="0">
                <a:latin typeface="Calibri" charset="0"/>
                <a:cs typeface="Times New Roman" charset="0"/>
              </a:rPr>
              <a:t>You can give more time if the class size is small.</a:t>
            </a:r>
          </a:p>
          <a:p>
            <a:pPr eaLnBrk="1" hangingPunct="1">
              <a:spcBef>
                <a:spcPct val="0"/>
              </a:spcBef>
            </a:pP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If they are unwilling to present, ask them to stay seated and to tell you what they found. You can then summarise to the class if they couldn’t hear and also add further information as needed.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12</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 per group</a:t>
            </a:r>
          </a:p>
          <a:p>
            <a:pPr eaLnBrk="1" hangingPunct="1">
              <a:spcBef>
                <a:spcPct val="0"/>
              </a:spcBef>
            </a:pPr>
            <a:endParaRPr lang="en-GB" dirty="0">
              <a:latin typeface="Calibri" charset="0"/>
            </a:endParaRPr>
          </a:p>
          <a:p>
            <a:pPr eaLnBrk="1" hangingPunct="1">
              <a:spcBef>
                <a:spcPct val="0"/>
              </a:spcBef>
            </a:pPr>
            <a:r>
              <a:rPr lang="en-GB" dirty="0">
                <a:latin typeface="Calibri" charset="0"/>
              </a:rPr>
              <a:t>Students deliver their presentation.</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a:latin typeface="Calibri" charset="0"/>
                <a:cs typeface="Times New Roman" charset="0"/>
              </a:rPr>
              <a:t>If they are unwilling to present, ask them to stay seated and to tell you what they found. You can then summarise to the class if they couldn’t hear and also add further information as needed.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14</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dirty="0"/>
              <a:t>3 minutes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Revisit the 15 sectors and highlight those that fall within eyecare and eyewear.</a:t>
            </a:r>
          </a:p>
          <a:p>
            <a:pPr eaLnBrk="1" fontAlgn="auto" hangingPunct="1">
              <a:spcBef>
                <a:spcPts val="0"/>
              </a:spcBef>
              <a:spcAft>
                <a:spcPts val="0"/>
              </a:spcAft>
              <a:defRPr/>
            </a:pPr>
            <a:endParaRPr lang="en-GB" dirty="0"/>
          </a:p>
          <a:p>
            <a:pPr marL="228600" eaLnBrk="1" fontAlgn="auto" hangingPunct="1">
              <a:spcBef>
                <a:spcPts val="0"/>
              </a:spcBef>
              <a:spcAft>
                <a:spcPts val="1000"/>
              </a:spcAft>
              <a:defRPr/>
            </a:pPr>
            <a:r>
              <a:rPr lang="en-US" sz="1100" dirty="0">
                <a:ea typeface="Times New Roman" panose="02020603050405020304" pitchFamily="18" charset="0"/>
                <a:cs typeface="Times New Roman" panose="02020603050405020304" pitchFamily="18" charset="0"/>
              </a:rPr>
              <a:t>It is anticipated there will be roles within:</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Business &amp; Administration  (practice manager)</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Creative &amp; Design  (frame design)</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Engineering &amp; Manufacturing  (lab technician, frame manufacturing, lens manufacturing, equipment)</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Health &amp; Science  (all roles)</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Sales, Marketing &amp; Procurement (Frame sales rep) NB other roles such as OA, DO, CLO and Optom also have an element of sales.</a:t>
            </a:r>
            <a:endParaRPr lang="en-GB" sz="1100" dirty="0">
              <a:ea typeface="Times New Roman" panose="02020603050405020304" pitchFamily="18" charset="0"/>
              <a:cs typeface="Times New Roman" panose="02020603050405020304" pitchFamily="18" charset="0"/>
            </a:endParaRP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15</a:t>
            </a:fld>
            <a:endParaRPr lang="en-GB" sz="1200"/>
          </a:p>
        </p:txBody>
      </p:sp>
    </p:spTree>
    <p:extLst>
      <p:ext uri="{BB962C8B-B14F-4D97-AF65-F5344CB8AC3E}">
        <p14:creationId xmlns:p14="http://schemas.microsoft.com/office/powerpoint/2010/main" val="278920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sz="1000" kern="1200" dirty="0">
                <a:solidFill>
                  <a:schemeClr val="tx1"/>
                </a:solidFill>
                <a:latin typeface="+mn-lt"/>
                <a:ea typeface="ヒラギノ角ゴ Pro W3" charset="0"/>
                <a:cs typeface="ヒラギノ角ゴ Pro W3" charset="0"/>
              </a:rPr>
              <a:t>7 minutes</a:t>
            </a:r>
          </a:p>
          <a:p>
            <a:pPr eaLnBrk="1" fontAlgn="auto" hangingPunct="1">
              <a:spcBef>
                <a:spcPts val="0"/>
              </a:spcBef>
              <a:spcAft>
                <a:spcPts val="0"/>
              </a:spcAft>
              <a:defRPr/>
            </a:pPr>
            <a:endParaRPr lang="en-GB" sz="1000" kern="1200" dirty="0">
              <a:solidFill>
                <a:schemeClr val="tx1"/>
              </a:solidFill>
              <a:latin typeface="+mn-lt"/>
              <a:ea typeface="ヒラギノ角ゴ Pro W3" charset="0"/>
              <a:cs typeface="ヒラギノ角ゴ Pro W3"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What have students learnt about the world of work?</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What have students learnt about careers in </a:t>
            </a:r>
            <a:r>
              <a:rPr lang="en-US" sz="1200" dirty="0" err="1">
                <a:ea typeface="Times New Roman" panose="02020603050405020304" pitchFamily="18" charset="0"/>
                <a:cs typeface="Times New Roman" panose="02020603050405020304" pitchFamily="18" charset="0"/>
              </a:rPr>
              <a:t>eyecare</a:t>
            </a:r>
            <a:r>
              <a:rPr lang="en-US" sz="1200" dirty="0">
                <a:ea typeface="Times New Roman" panose="02020603050405020304" pitchFamily="18" charset="0"/>
                <a:cs typeface="Times New Roman" panose="02020603050405020304" pitchFamily="18" charset="0"/>
              </a:rPr>
              <a:t>?</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Are there more roles and careers than they thought?</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100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Did anyone find a career they like?</a:t>
            </a:r>
            <a:endParaRPr lang="en-GB" sz="1200" dirty="0">
              <a:ea typeface="Times New Roman" panose="02020603050405020304" pitchFamily="18" charset="0"/>
              <a:cs typeface="Times New Roman" panose="02020603050405020304" pitchFamily="18"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16</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17</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29699"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1821F5DB-977D-A341-A5E8-11E4A217C09A}" type="slidenum">
              <a:rPr lang="en-GB" sz="1200"/>
              <a:pPr/>
              <a:t>20</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2 minutes</a:t>
            </a:r>
          </a:p>
          <a:p>
            <a:pPr eaLnBrk="1" hangingPunct="1">
              <a:spcBef>
                <a:spcPct val="0"/>
              </a:spcBef>
            </a:pPr>
            <a:endParaRPr lang="en-GB" altLang="en-US" dirty="0"/>
          </a:p>
          <a:p>
            <a:pPr eaLnBrk="1" hangingPunct="1">
              <a:spcBef>
                <a:spcPct val="0"/>
              </a:spcBef>
            </a:pPr>
            <a:r>
              <a:rPr lang="en-GB" altLang="en-US" dirty="0"/>
              <a:t>Introduce yourself and explain what the lesson will achieve:</a:t>
            </a:r>
          </a:p>
          <a:p>
            <a:pPr eaLnBrk="1" hangingPunct="1">
              <a:spcBef>
                <a:spcPct val="0"/>
              </a:spcBef>
            </a:pPr>
            <a:endParaRPr lang="en-GB" altLang="en-US" dirty="0"/>
          </a:p>
          <a:p>
            <a:pPr eaLnBrk="1" hangingPunct="1">
              <a:spcBef>
                <a:spcPct val="0"/>
              </a:spcBef>
            </a:pPr>
            <a:r>
              <a:rPr lang="en-GB" altLang="en-US" dirty="0"/>
              <a:t>Research roles in eyecare and eyewear</a:t>
            </a:r>
          </a:p>
          <a:p>
            <a:pPr eaLnBrk="1" hangingPunct="1">
              <a:spcBef>
                <a:spcPct val="0"/>
              </a:spcBef>
            </a:pPr>
            <a:r>
              <a:rPr lang="en-GB" altLang="en-US" dirty="0"/>
              <a:t>Look at the different sectors that you can work in whilst working in eyecare and eyewear</a:t>
            </a:r>
          </a:p>
          <a:p>
            <a:endParaRPr lang="en-GB" dirty="0"/>
          </a:p>
        </p:txBody>
      </p:sp>
      <p:sp>
        <p:nvSpPr>
          <p:cNvPr id="4" name="Slide Number Placeholder 3"/>
          <p:cNvSpPr>
            <a:spLocks noGrp="1"/>
          </p:cNvSpPr>
          <p:nvPr>
            <p:ph type="sldNum" sz="quarter" idx="5"/>
          </p:nvPr>
        </p:nvSpPr>
        <p:spPr/>
        <p:txBody>
          <a:bodyPr/>
          <a:lstStyle/>
          <a:p>
            <a:pPr>
              <a:defRPr/>
            </a:pPr>
            <a:fld id="{996F7109-C048-4F44-A4E1-095A48AAA2B3}" type="slidenum">
              <a:rPr lang="en-GB" smtClean="0"/>
              <a:pPr>
                <a:defRPr/>
              </a:pPr>
              <a:t>3</a:t>
            </a:fld>
            <a:endParaRPr lang="en-GB"/>
          </a:p>
        </p:txBody>
      </p:sp>
    </p:spTree>
    <p:extLst>
      <p:ext uri="{BB962C8B-B14F-4D97-AF65-F5344CB8AC3E}">
        <p14:creationId xmlns:p14="http://schemas.microsoft.com/office/powerpoint/2010/main" val="361054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Brief introduction to ABDO</a:t>
            </a:r>
          </a:p>
          <a:p>
            <a:pPr eaLnBrk="1" hangingPunct="1">
              <a:spcBef>
                <a:spcPct val="0"/>
              </a:spcBef>
            </a:pPr>
            <a:endParaRPr lang="en-GB" dirty="0">
              <a:latin typeface="Calibri" charset="0"/>
            </a:endParaRPr>
          </a:p>
          <a:p>
            <a:pPr eaLnBrk="1" hangingPunct="1">
              <a:spcBef>
                <a:spcPct val="0"/>
              </a:spcBef>
            </a:pPr>
            <a:r>
              <a:rPr lang="en-GB" dirty="0">
                <a:latin typeface="Calibri" charset="0"/>
              </a:rPr>
              <a:t>Mention </a:t>
            </a:r>
            <a:r>
              <a:rPr lang="en-GB" dirty="0" err="1">
                <a:latin typeface="Calibri" charset="0"/>
              </a:rPr>
              <a:t>Godmersham</a:t>
            </a:r>
            <a:r>
              <a:rPr lang="en-GB" dirty="0">
                <a:latin typeface="Calibri" charset="0"/>
              </a:rPr>
              <a:t> and NRC in Birmingham</a:t>
            </a:r>
          </a:p>
          <a:p>
            <a:pPr eaLnBrk="1" hangingPunct="1">
              <a:spcBef>
                <a:spcPct val="0"/>
              </a:spcBef>
            </a:pPr>
            <a:endParaRPr lang="en-GB" dirty="0">
              <a:latin typeface="Calibri" charset="0"/>
            </a:endParaRPr>
          </a:p>
          <a:p>
            <a:pPr eaLnBrk="1" hangingPunct="1">
              <a:spcBef>
                <a:spcPct val="0"/>
              </a:spcBef>
            </a:pPr>
            <a:r>
              <a:rPr lang="en-GB" dirty="0">
                <a:latin typeface="Calibri" charset="0"/>
              </a:rPr>
              <a:t>If you wish, mention </a:t>
            </a:r>
            <a:r>
              <a:rPr lang="en-GB" dirty="0" err="1">
                <a:latin typeface="Calibri" charset="0"/>
              </a:rPr>
              <a:t>Godmersham</a:t>
            </a:r>
            <a:r>
              <a:rPr lang="en-GB" dirty="0">
                <a:latin typeface="Calibri" charset="0"/>
              </a:rPr>
              <a:t> features on the Jane Austen side of the £10 note and why.</a:t>
            </a:r>
          </a:p>
          <a:p>
            <a:pPr eaLnBrk="1" hangingPunct="1">
              <a:spcBef>
                <a:spcPct val="0"/>
              </a:spcBef>
            </a:pPr>
            <a:r>
              <a:rPr lang="en-GB" dirty="0">
                <a:latin typeface="Calibri" charset="0"/>
              </a:rPr>
              <a:t>It was inherited by her brother Edward Austen in 1794.</a:t>
            </a:r>
          </a:p>
          <a:p>
            <a:pPr eaLnBrk="1" hangingPunct="1">
              <a:spcBef>
                <a:spcPct val="0"/>
              </a:spcBef>
            </a:pPr>
            <a:r>
              <a:rPr lang="en-GB" dirty="0">
                <a:solidFill>
                  <a:srgbClr val="202122"/>
                </a:solidFill>
                <a:latin typeface="Arial" charset="0"/>
              </a:rPr>
              <a:t>Jane Austen was a regular visitor between 1798 and 1813.</a:t>
            </a:r>
            <a:endParaRPr lang="en-GB" dirty="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4</a:t>
            </a:fld>
            <a:endParaRPr lang="en-GB"/>
          </a:p>
        </p:txBody>
      </p:sp>
    </p:spTree>
    <p:extLst>
      <p:ext uri="{BB962C8B-B14F-4D97-AF65-F5344CB8AC3E}">
        <p14:creationId xmlns:p14="http://schemas.microsoft.com/office/powerpoint/2010/main" val="240681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Click on the logo to access the website.</a:t>
            </a:r>
          </a:p>
          <a:p>
            <a:pPr eaLnBrk="1" hangingPunct="1">
              <a:spcBef>
                <a:spcPct val="0"/>
              </a:spcBef>
            </a:pPr>
            <a:endParaRPr lang="en-GB" dirty="0">
              <a:latin typeface="Calibri" charset="0"/>
            </a:endParaRPr>
          </a:p>
          <a:p>
            <a:pPr eaLnBrk="1" hangingPunct="1">
              <a:spcBef>
                <a:spcPct val="0"/>
              </a:spcBef>
              <a:spcAft>
                <a:spcPts val="1000"/>
              </a:spcAft>
            </a:pPr>
            <a:r>
              <a:rPr lang="en-GB" sz="1200" b="1" dirty="0">
                <a:latin typeface="Calibri" charset="0"/>
                <a:cs typeface="Times New Roman" charset="0"/>
              </a:rPr>
              <a:t>Introduce Youth Employment UK to students</a:t>
            </a:r>
            <a:endParaRPr lang="en-GB" sz="1200" dirty="0">
              <a:latin typeface="Calibri" charset="0"/>
              <a:cs typeface="Times New Roman" charset="0"/>
            </a:endParaRPr>
          </a:p>
          <a:p>
            <a:pPr eaLnBrk="1" hangingPunct="1">
              <a:spcBef>
                <a:spcPct val="0"/>
              </a:spcBef>
              <a:spcAft>
                <a:spcPts val="1000"/>
              </a:spcAft>
            </a:pPr>
            <a:r>
              <a:rPr lang="en-GB" sz="1200" dirty="0">
                <a:latin typeface="Calibri" charset="0"/>
                <a:cs typeface="Times New Roman" charset="0"/>
              </a:rPr>
              <a:t>Youth Employment UK provides free membership called </a:t>
            </a:r>
            <a:r>
              <a:rPr lang="en-GB" sz="1200" i="1" dirty="0">
                <a:latin typeface="Calibri" charset="0"/>
                <a:cs typeface="Times New Roman" charset="0"/>
              </a:rPr>
              <a:t>Young Professional</a:t>
            </a:r>
            <a:r>
              <a:rPr lang="en-GB" sz="1200" dirty="0">
                <a:latin typeface="Calibri" charset="0"/>
                <a:cs typeface="Times New Roman" charset="0"/>
              </a:rPr>
              <a:t> to all 14-24 year olds in the UK. This membership is accessed online and helps young people to build up skills for life and work. </a:t>
            </a:r>
          </a:p>
          <a:p>
            <a:pPr eaLnBrk="1" hangingPunct="1">
              <a:spcBef>
                <a:spcPct val="0"/>
              </a:spcBef>
              <a:spcAft>
                <a:spcPts val="1000"/>
              </a:spcAft>
            </a:pPr>
            <a:r>
              <a:rPr lang="en-GB" sz="1200" dirty="0">
                <a:latin typeface="Calibri" charset="0"/>
                <a:cs typeface="Times New Roman" charset="0"/>
              </a:rPr>
              <a:t>In addition, Youth Employment UK is home to a growing Careers Hub that provides useful information about the world of work, careers, pathways, salary information, tips, advice and much more. Students are going to use the Careers Hub today to learn more about the world of work, and to build their skills for making career choices, researching information and improving their job searching skills.</a:t>
            </a:r>
          </a:p>
          <a:p>
            <a:pPr eaLnBrk="1" hangingPunct="1">
              <a:spcBef>
                <a:spcPct val="0"/>
              </a:spcBef>
            </a:pPr>
            <a:endParaRPr lang="en-GB" dirty="0">
              <a:latin typeface="Calibri" charset="0"/>
            </a:endParaRPr>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5</a:t>
            </a:fld>
            <a:endParaRPr lang="en-GB"/>
          </a:p>
        </p:txBody>
      </p:sp>
    </p:spTree>
    <p:extLst>
      <p:ext uri="{BB962C8B-B14F-4D97-AF65-F5344CB8AC3E}">
        <p14:creationId xmlns:p14="http://schemas.microsoft.com/office/powerpoint/2010/main" val="181554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Click on the slide to access Careers In Eyecare (this is the page that they will be using)</a:t>
            </a:r>
          </a:p>
          <a:p>
            <a:pPr eaLnBrk="1" hangingPunct="1">
              <a:spcBef>
                <a:spcPct val="0"/>
              </a:spcBef>
            </a:pPr>
            <a:endParaRPr lang="en-GB" dirty="0">
              <a:latin typeface="Calibri" charset="0"/>
            </a:endParaRPr>
          </a:p>
          <a:p>
            <a:pPr eaLnBrk="1" hangingPunct="1">
              <a:spcBef>
                <a:spcPct val="0"/>
              </a:spcBef>
            </a:pPr>
            <a:r>
              <a:rPr lang="en-GB" sz="1800" b="1" dirty="0">
                <a:latin typeface="Calibri" charset="0"/>
                <a:cs typeface="Times New Roman" charset="0"/>
              </a:rPr>
              <a:t>Introduce Careers in Eyecare to students</a:t>
            </a:r>
            <a:endParaRPr lang="en-GB" sz="1800" dirty="0">
              <a:latin typeface="Calibri" charset="0"/>
              <a:cs typeface="Times New Roman" charset="0"/>
            </a:endParaRPr>
          </a:p>
          <a:p>
            <a:pPr eaLnBrk="1" hangingPunct="1">
              <a:spcBef>
                <a:spcPct val="0"/>
              </a:spcBef>
            </a:pPr>
            <a:endParaRPr lang="en-GB" dirty="0">
              <a:latin typeface="Calibri" charset="0"/>
            </a:endParaRPr>
          </a:p>
          <a:p>
            <a:pPr eaLnBrk="1" hangingPunct="1">
              <a:spcBef>
                <a:spcPct val="0"/>
              </a:spcBef>
            </a:pPr>
            <a:r>
              <a:rPr lang="en-GB" dirty="0">
                <a:latin typeface="Calibri" charset="0"/>
              </a:rPr>
              <a:t>Site within Youth Employment UK created by ABDO</a:t>
            </a:r>
          </a:p>
          <a:p>
            <a:pPr eaLnBrk="1" hangingPunct="1">
              <a:spcBef>
                <a:spcPct val="0"/>
              </a:spcBef>
            </a:pPr>
            <a:r>
              <a:rPr lang="en-GB" dirty="0">
                <a:latin typeface="Calibri" charset="0"/>
              </a:rPr>
              <a:t>Help to find out about different jobs</a:t>
            </a:r>
          </a:p>
          <a:p>
            <a:pPr eaLnBrk="1" hangingPunct="1">
              <a:spcBef>
                <a:spcPct val="0"/>
              </a:spcBef>
            </a:pPr>
            <a:r>
              <a:rPr lang="en-GB" dirty="0">
                <a:latin typeface="Calibri" charset="0"/>
              </a:rPr>
              <a:t>Help on apprenticeships, interviews, real life experiences</a:t>
            </a:r>
          </a:p>
        </p:txBody>
      </p:sp>
      <p:sp>
        <p:nvSpPr>
          <p:cNvPr id="21507"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9637C1BE-48B4-654F-8A48-095F4944D43E}" type="slidenum">
              <a:rPr lang="en-GB" sz="1200"/>
              <a:pP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Show the 15 key sectors in the UK and ask students where they think eyecare may be placed: 	</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It is anticipated that they will choose </a:t>
            </a:r>
            <a:r>
              <a:rPr lang="en-GB" sz="1800" b="1" i="0" u="none" strike="noStrike" baseline="0" dirty="0">
                <a:solidFill>
                  <a:srgbClr val="000000"/>
                </a:solidFill>
                <a:latin typeface="Calibri" panose="020F0502020204030204" pitchFamily="34" charset="0"/>
              </a:rPr>
              <a:t>Health &amp; Science</a:t>
            </a:r>
            <a:r>
              <a:rPr lang="en-GB" sz="1800" b="0" i="0" u="none" strike="noStrike" baseline="0" dirty="0">
                <a:solidFill>
                  <a:srgbClr val="000000"/>
                </a:solidFill>
                <a:latin typeface="Calibri" panose="020F0502020204030204" pitchFamily="34" charset="0"/>
              </a:rPr>
              <a:t>.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Show the 15 key sectors in the UK and ask students where they think eyecare may be placed: 	</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It is anticipated that they will choose </a:t>
            </a:r>
            <a:r>
              <a:rPr lang="en-GB" sz="1800" b="1" i="0" u="none" strike="noStrike" baseline="0" dirty="0">
                <a:solidFill>
                  <a:srgbClr val="000000"/>
                </a:solidFill>
                <a:latin typeface="Calibri" panose="020F0502020204030204" pitchFamily="34" charset="0"/>
              </a:rPr>
              <a:t>Health &amp; Science</a:t>
            </a:r>
            <a:r>
              <a:rPr lang="en-GB" sz="1800" b="0" i="0" u="none" strike="noStrike" baseline="0" dirty="0">
                <a:solidFill>
                  <a:srgbClr val="000000"/>
                </a:solidFill>
                <a:latin typeface="Calibri" panose="020F0502020204030204" pitchFamily="34" charset="0"/>
              </a:rPr>
              <a:t>.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8</a:t>
            </a:fld>
            <a:endParaRPr lang="en-GB" sz="1200"/>
          </a:p>
        </p:txBody>
      </p:sp>
    </p:spTree>
    <p:extLst>
      <p:ext uri="{BB962C8B-B14F-4D97-AF65-F5344CB8AC3E}">
        <p14:creationId xmlns:p14="http://schemas.microsoft.com/office/powerpoint/2010/main" val="303232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1 minute</a:t>
            </a:r>
          </a:p>
          <a:p>
            <a:pPr eaLnBrk="1" hangingPunct="1">
              <a:spcBef>
                <a:spcPct val="0"/>
              </a:spcBef>
            </a:pPr>
            <a:endParaRPr lang="en-GB" altLang="en-US" dirty="0"/>
          </a:p>
          <a:p>
            <a:pPr eaLnBrk="1" hangingPunct="1">
              <a:spcBef>
                <a:spcPct val="0"/>
              </a:spcBef>
            </a:pPr>
            <a:r>
              <a:rPr lang="en-GB" altLang="en-US" dirty="0"/>
              <a:t>What is STEM and how is it relevant to careers in eyecare</a:t>
            </a:r>
          </a:p>
          <a:p>
            <a:pPr eaLnBrk="1" hangingPunct="1">
              <a:spcBef>
                <a:spcPct val="0"/>
              </a:spcBef>
            </a:pPr>
            <a:r>
              <a:rPr lang="en-GB" altLang="en-US" dirty="0"/>
              <a:t>Point out that most eyecare careers need a good foundation in STEM subjects.</a:t>
            </a: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9</a:t>
            </a:fld>
            <a:endParaRPr lang="en-GB"/>
          </a:p>
        </p:txBody>
      </p:sp>
    </p:spTree>
    <p:extLst>
      <p:ext uri="{BB962C8B-B14F-4D97-AF65-F5344CB8AC3E}">
        <p14:creationId xmlns:p14="http://schemas.microsoft.com/office/powerpoint/2010/main" val="353733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NB you may find it easier and quicker to allocate careers to the groups.</a:t>
            </a:r>
          </a:p>
          <a:p>
            <a:pPr eaLnBrk="1" hangingPunct="1">
              <a:spcBef>
                <a:spcPct val="0"/>
              </a:spcBef>
            </a:pPr>
            <a:endParaRPr lang="en-GB" dirty="0">
              <a:latin typeface="Calibri" charset="0"/>
            </a:endParaRPr>
          </a:p>
          <a:p>
            <a:pPr eaLnBrk="1" hangingPunct="1">
              <a:spcBef>
                <a:spcPct val="0"/>
              </a:spcBef>
              <a:spcAft>
                <a:spcPts val="1000"/>
              </a:spcAft>
            </a:pPr>
            <a:r>
              <a:rPr lang="en-GB" sz="1200" b="1" dirty="0">
                <a:latin typeface="Calibri" charset="0"/>
                <a:cs typeface="Times New Roman" charset="0"/>
              </a:rPr>
              <a:t>Set the task</a:t>
            </a: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Tell students that they are going to research some careers on the Careers in </a:t>
            </a:r>
            <a:r>
              <a:rPr lang="en-GB" sz="1200" dirty="0" err="1">
                <a:latin typeface="Calibri" charset="0"/>
                <a:cs typeface="Times New Roman" charset="0"/>
              </a:rPr>
              <a:t>Eyecare</a:t>
            </a:r>
            <a:r>
              <a:rPr lang="en-GB" sz="1200" dirty="0">
                <a:latin typeface="Calibri" charset="0"/>
                <a:cs typeface="Times New Roman" charset="0"/>
              </a:rPr>
              <a:t> pages. </a:t>
            </a:r>
          </a:p>
          <a:p>
            <a:pPr eaLnBrk="1" hangingPunct="1">
              <a:spcBef>
                <a:spcPct val="0"/>
              </a:spcBef>
            </a:pPr>
            <a:r>
              <a:rPr lang="en-GB" sz="1200" dirty="0">
                <a:latin typeface="Calibri" charset="0"/>
                <a:cs typeface="Times New Roman" charset="0"/>
              </a:rPr>
              <a:t>In pairs or small groups they are to find a career where one needs to have a good understanding of one or more STEM subjects. </a:t>
            </a:r>
          </a:p>
          <a:p>
            <a:pPr eaLnBrk="1" hangingPunct="1">
              <a:spcBef>
                <a:spcPct val="0"/>
              </a:spcBef>
            </a:pPr>
            <a:r>
              <a:rPr lang="en-GB" sz="1200" dirty="0">
                <a:latin typeface="Calibri" charset="0"/>
                <a:cs typeface="Times New Roman" charset="0"/>
              </a:rPr>
              <a:t>Once they have chosen their career they are then going to research it and present what they find back to the class in a 1 minute presentation. </a:t>
            </a:r>
          </a:p>
          <a:p>
            <a:pPr eaLnBrk="1" hangingPunct="1">
              <a:spcBef>
                <a:spcPct val="0"/>
              </a:spcBef>
            </a:pPr>
            <a:r>
              <a:rPr lang="en-GB" sz="1200" dirty="0">
                <a:latin typeface="Calibri" charset="0"/>
                <a:cs typeface="Times New Roman" charset="0"/>
              </a:rPr>
              <a:t>They can use paper or IT-based presentation tools to do their presentation.</a:t>
            </a: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C8834E-FAC9-5B4C-B0FE-5E22EA2F3B70}" type="datetimeFigureOut">
              <a:rPr lang="en-US"/>
              <a:pPr>
                <a:defRPr/>
              </a:pPr>
              <a:t>11/22/2021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1380D-A052-D54A-8643-D7D4A900642A}" type="slidenum">
              <a:rPr lang="en-US"/>
              <a:pPr>
                <a:defRPr/>
              </a:pPr>
              <a:t>‹#›</a:t>
            </a:fld>
            <a:endParaRPr lang="en-US"/>
          </a:p>
        </p:txBody>
      </p:sp>
    </p:spTree>
    <p:extLst>
      <p:ext uri="{BB962C8B-B14F-4D97-AF65-F5344CB8AC3E}">
        <p14:creationId xmlns:p14="http://schemas.microsoft.com/office/powerpoint/2010/main" val="414565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04DE3D-C5E5-3849-B2E2-214723363457}" type="datetimeFigureOut">
              <a:rPr lang="en-US"/>
              <a:pPr>
                <a:defRPr/>
              </a:pPr>
              <a:t>11/22/2021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FD3858-8509-4E4A-A8F1-62A418F83F79}" type="slidenum">
              <a:rPr lang="en-US"/>
              <a:pPr>
                <a:defRPr/>
              </a:pPr>
              <a:t>‹#›</a:t>
            </a:fld>
            <a:endParaRPr lang="en-US"/>
          </a:p>
        </p:txBody>
      </p:sp>
    </p:spTree>
    <p:extLst>
      <p:ext uri="{BB962C8B-B14F-4D97-AF65-F5344CB8AC3E}">
        <p14:creationId xmlns:p14="http://schemas.microsoft.com/office/powerpoint/2010/main" val="18602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1088A4-3817-E34A-9C34-7EE8AC97AA30}" type="datetimeFigureOut">
              <a:rPr lang="en-US"/>
              <a:pPr>
                <a:defRPr/>
              </a:pPr>
              <a:t>11/22/2021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3DF95-67B3-484D-B0F9-C6C47CE39312}" type="slidenum">
              <a:rPr lang="en-US"/>
              <a:pPr>
                <a:defRPr/>
              </a:pPr>
              <a:t>‹#›</a:t>
            </a:fld>
            <a:endParaRPr lang="en-US"/>
          </a:p>
        </p:txBody>
      </p:sp>
    </p:spTree>
    <p:extLst>
      <p:ext uri="{BB962C8B-B14F-4D97-AF65-F5344CB8AC3E}">
        <p14:creationId xmlns:p14="http://schemas.microsoft.com/office/powerpoint/2010/main" val="29130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BDEDB2-6A75-E741-AA11-C868EDD807F5}" type="datetimeFigureOut">
              <a:rPr lang="en-US"/>
              <a:pPr>
                <a:defRPr/>
              </a:pPr>
              <a:t>11/22/2021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C848B-68C1-DE44-8C30-13F28A20175F}" type="slidenum">
              <a:rPr lang="en-US"/>
              <a:pPr>
                <a:defRPr/>
              </a:pPr>
              <a:t>‹#›</a:t>
            </a:fld>
            <a:endParaRPr lang="en-US"/>
          </a:p>
        </p:txBody>
      </p:sp>
    </p:spTree>
    <p:extLst>
      <p:ext uri="{BB962C8B-B14F-4D97-AF65-F5344CB8AC3E}">
        <p14:creationId xmlns:p14="http://schemas.microsoft.com/office/powerpoint/2010/main" val="19435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8961F74-691A-DC44-A571-226C28FE2AB4}" type="datetimeFigureOut">
              <a:rPr lang="en-US"/>
              <a:pPr>
                <a:defRPr/>
              </a:pPr>
              <a:t>11/22/2021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FB4C6-908F-2042-9CE1-A5D17698E2ED}" type="slidenum">
              <a:rPr lang="en-US"/>
              <a:pPr>
                <a:defRPr/>
              </a:pPr>
              <a:t>‹#›</a:t>
            </a:fld>
            <a:endParaRPr lang="en-US"/>
          </a:p>
        </p:txBody>
      </p:sp>
    </p:spTree>
    <p:extLst>
      <p:ext uri="{BB962C8B-B14F-4D97-AF65-F5344CB8AC3E}">
        <p14:creationId xmlns:p14="http://schemas.microsoft.com/office/powerpoint/2010/main" val="7685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65B0999-6224-4A40-8512-A7F0BADD4ED4}" type="datetimeFigureOut">
              <a:rPr lang="en-US"/>
              <a:pPr>
                <a:defRPr/>
              </a:pPr>
              <a:t>11/22/2021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F25BB-0472-BA4E-A19F-F5413A7E63F7}" type="slidenum">
              <a:rPr lang="en-US"/>
              <a:pPr>
                <a:defRPr/>
              </a:pPr>
              <a:t>‹#›</a:t>
            </a:fld>
            <a:endParaRPr lang="en-US"/>
          </a:p>
        </p:txBody>
      </p:sp>
    </p:spTree>
    <p:extLst>
      <p:ext uri="{BB962C8B-B14F-4D97-AF65-F5344CB8AC3E}">
        <p14:creationId xmlns:p14="http://schemas.microsoft.com/office/powerpoint/2010/main" val="33585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2EBD026-DAF5-0F40-8253-9F5B75E3C4C2}" type="datetimeFigureOut">
              <a:rPr lang="en-US"/>
              <a:pPr>
                <a:defRPr/>
              </a:pPr>
              <a:t>11/22/2021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BB7F88-A8CA-4D45-8DA8-EB44A43DF745}" type="slidenum">
              <a:rPr lang="en-US"/>
              <a:pPr>
                <a:defRPr/>
              </a:pPr>
              <a:t>‹#›</a:t>
            </a:fld>
            <a:endParaRPr lang="en-US"/>
          </a:p>
        </p:txBody>
      </p:sp>
    </p:spTree>
    <p:extLst>
      <p:ext uri="{BB962C8B-B14F-4D97-AF65-F5344CB8AC3E}">
        <p14:creationId xmlns:p14="http://schemas.microsoft.com/office/powerpoint/2010/main" val="35176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BD9248-A5F4-314D-8406-8CE1F6EF6BD8}" type="datetimeFigureOut">
              <a:rPr lang="en-US"/>
              <a:pPr>
                <a:defRPr/>
              </a:pPr>
              <a:t>11/22/2021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256664-0136-3D40-A238-E55E0084FAB3}" type="slidenum">
              <a:rPr lang="en-US"/>
              <a:pPr>
                <a:defRPr/>
              </a:pPr>
              <a:t>‹#›</a:t>
            </a:fld>
            <a:endParaRPr lang="en-US"/>
          </a:p>
        </p:txBody>
      </p:sp>
    </p:spTree>
    <p:extLst>
      <p:ext uri="{BB962C8B-B14F-4D97-AF65-F5344CB8AC3E}">
        <p14:creationId xmlns:p14="http://schemas.microsoft.com/office/powerpoint/2010/main" val="8174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F1AA7-0681-C34E-B120-9802D69BECF9}" type="datetimeFigureOut">
              <a:rPr lang="en-US"/>
              <a:pPr>
                <a:defRPr/>
              </a:pPr>
              <a:t>11/22/2021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1BEA97-57A0-7644-867F-A6D0F93C9C9B}" type="slidenum">
              <a:rPr lang="en-US"/>
              <a:pPr>
                <a:defRPr/>
              </a:pPr>
              <a:t>‹#›</a:t>
            </a:fld>
            <a:endParaRPr lang="en-US"/>
          </a:p>
        </p:txBody>
      </p:sp>
    </p:spTree>
    <p:extLst>
      <p:ext uri="{BB962C8B-B14F-4D97-AF65-F5344CB8AC3E}">
        <p14:creationId xmlns:p14="http://schemas.microsoft.com/office/powerpoint/2010/main" val="19536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DE0B78F-24B7-A343-8FAE-B01AB5EBE4AB}" type="datetimeFigureOut">
              <a:rPr lang="en-US"/>
              <a:pPr>
                <a:defRPr/>
              </a:pPr>
              <a:t>11/22/2021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CB734F-9536-F14D-9F5D-398D98902E95}" type="slidenum">
              <a:rPr lang="en-US"/>
              <a:pPr>
                <a:defRPr/>
              </a:pPr>
              <a:t>‹#›</a:t>
            </a:fld>
            <a:endParaRPr lang="en-US"/>
          </a:p>
        </p:txBody>
      </p:sp>
    </p:spTree>
    <p:extLst>
      <p:ext uri="{BB962C8B-B14F-4D97-AF65-F5344CB8AC3E}">
        <p14:creationId xmlns:p14="http://schemas.microsoft.com/office/powerpoint/2010/main" val="42131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F7F830D-98FB-8C4F-8B50-7166CC262D11}" type="datetimeFigureOut">
              <a:rPr lang="en-US"/>
              <a:pPr>
                <a:defRPr/>
              </a:pPr>
              <a:t>11/22/2021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6B4D28-DF45-C140-848F-C23C69C06F85}" type="slidenum">
              <a:rPr lang="en-US"/>
              <a:pPr>
                <a:defRPr/>
              </a:pPr>
              <a:t>‹#›</a:t>
            </a:fld>
            <a:endParaRPr lang="en-US"/>
          </a:p>
        </p:txBody>
      </p:sp>
    </p:spTree>
    <p:extLst>
      <p:ext uri="{BB962C8B-B14F-4D97-AF65-F5344CB8AC3E}">
        <p14:creationId xmlns:p14="http://schemas.microsoft.com/office/powerpoint/2010/main" val="11567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5244D11-D76E-694F-B00B-205BC7B4A878}" type="datetimeFigureOut">
              <a:rPr lang="en-US"/>
              <a:pPr>
                <a:defRPr/>
              </a:pPr>
              <a:t>11/22/2021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595EF56-7DB5-1C42-9C7E-63405A7AB4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hemployment.org.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hemployment.org.uk/careers-hub-employer/abdo-careers-in-eyeca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1627790" y="1502821"/>
            <a:ext cx="3370753" cy="198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8000" b="1" dirty="0">
                <a:solidFill>
                  <a:srgbClr val="6BB64F"/>
                </a:solidFill>
                <a:latin typeface="Avenir Black"/>
                <a:ea typeface="Calibri" charset="0"/>
                <a:cs typeface="Avenir Black"/>
              </a:rPr>
              <a:t>YOUR </a:t>
            </a:r>
          </a:p>
          <a:p>
            <a:pPr eaLnBrk="1" hangingPunct="1">
              <a:lnSpc>
                <a:spcPct val="70000"/>
              </a:lnSpc>
              <a:spcAft>
                <a:spcPts val="800"/>
              </a:spcAft>
            </a:pPr>
            <a:r>
              <a:rPr lang="en-GB" sz="8000" b="1" dirty="0">
                <a:solidFill>
                  <a:srgbClr val="497A95"/>
                </a:solidFill>
                <a:latin typeface="Avenir Black"/>
                <a:ea typeface="Calibri" charset="0"/>
                <a:cs typeface="Avenir Black"/>
              </a:rPr>
              <a:t>TASK</a:t>
            </a:r>
            <a:endParaRPr lang="en-GB" sz="8000" dirty="0">
              <a:solidFill>
                <a:srgbClr val="497A95"/>
              </a:solidFill>
              <a:latin typeface="Avenir Black"/>
              <a:ea typeface="Calibri" charset="0"/>
              <a:cs typeface="Avenir Black"/>
            </a:endParaRPr>
          </a:p>
        </p:txBody>
      </p:sp>
      <p:cxnSp>
        <p:nvCxnSpPr>
          <p:cNvPr id="4" name="Straight Connector 3"/>
          <p:cNvCxnSpPr/>
          <p:nvPr/>
        </p:nvCxnSpPr>
        <p:spPr>
          <a:xfrm>
            <a:off x="5109704" y="1098495"/>
            <a:ext cx="0" cy="2619651"/>
          </a:xfrm>
          <a:prstGeom prst="line">
            <a:avLst/>
          </a:prstGeom>
          <a:ln>
            <a:solidFill>
              <a:srgbClr val="6BB64F"/>
            </a:solidFill>
          </a:ln>
          <a:effectLst/>
        </p:spPr>
        <p:style>
          <a:lnRef idx="2">
            <a:schemeClr val="accent1"/>
          </a:lnRef>
          <a:fillRef idx="0">
            <a:schemeClr val="accent1"/>
          </a:fillRef>
          <a:effectRef idx="1">
            <a:schemeClr val="accent1"/>
          </a:effectRef>
          <a:fontRef idx="minor">
            <a:schemeClr val="tx1"/>
          </a:fontRef>
        </p:style>
      </p:cxnSp>
      <p:pic>
        <p:nvPicPr>
          <p:cNvPr id="3" name="Picture 2" descr="CIE Task Graphic 00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425" y="730757"/>
            <a:ext cx="3395460" cy="3577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2" name="Picture 1" descr="Sector 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148" y="610872"/>
            <a:ext cx="5864413" cy="3042677"/>
          </a:xfrm>
          <a:prstGeom prst="rect">
            <a:avLst/>
          </a:prstGeom>
        </p:spPr>
      </p:pic>
      <p:sp>
        <p:nvSpPr>
          <p:cNvPr id="10" name="TextBox 9"/>
          <p:cNvSpPr txBox="1"/>
          <p:nvPr/>
        </p:nvSpPr>
        <p:spPr>
          <a:xfrm>
            <a:off x="1155047" y="1310568"/>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Ophthalmic Nurse</a:t>
            </a:r>
            <a:endParaRPr lang="en-GB" sz="900" dirty="0">
              <a:solidFill>
                <a:srgbClr val="326E95"/>
              </a:solidFill>
              <a:latin typeface="Avenir Heavy"/>
              <a:ea typeface="ヒラギノ角ゴ Pro W3" pitchFamily="127" charset="-128"/>
              <a:cs typeface="Avenir Heavy"/>
            </a:endParaRPr>
          </a:p>
        </p:txBody>
      </p:sp>
      <p:sp>
        <p:nvSpPr>
          <p:cNvPr id="13" name="TextBox 12"/>
          <p:cNvSpPr txBox="1"/>
          <p:nvPr/>
        </p:nvSpPr>
        <p:spPr>
          <a:xfrm>
            <a:off x="2641826" y="1310568"/>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Sales Representative</a:t>
            </a:r>
            <a:endParaRPr lang="en-GB" sz="900" dirty="0">
              <a:solidFill>
                <a:srgbClr val="326E95"/>
              </a:solidFill>
              <a:latin typeface="Avenir Heavy"/>
              <a:ea typeface="ヒラギノ角ゴ Pro W3" pitchFamily="127" charset="-128"/>
              <a:cs typeface="Avenir Heavy"/>
            </a:endParaRPr>
          </a:p>
        </p:txBody>
      </p:sp>
      <p:sp>
        <p:nvSpPr>
          <p:cNvPr id="15" name="TextBox 14"/>
          <p:cNvSpPr txBox="1"/>
          <p:nvPr/>
        </p:nvSpPr>
        <p:spPr>
          <a:xfrm>
            <a:off x="4144625" y="1310568"/>
            <a:ext cx="1350456" cy="230832"/>
          </a:xfrm>
          <a:prstGeom prst="rect">
            <a:avLst/>
          </a:prstGeom>
          <a:noFill/>
        </p:spPr>
        <p:txBody>
          <a:bodyPr wrap="square">
            <a:spAutoFit/>
          </a:bodyPr>
          <a:lstStyle/>
          <a:p>
            <a:pPr eaLnBrk="1" hangingPunct="1">
              <a:defRPr/>
            </a:pPr>
            <a:r>
              <a:rPr lang="en-GB" sz="900" dirty="0" err="1">
                <a:solidFill>
                  <a:srgbClr val="326E95"/>
                </a:solidFill>
                <a:latin typeface="Avenir Heavy"/>
                <a:ea typeface="Times New Roman" panose="02020603050405020304" pitchFamily="18" charset="0"/>
                <a:cs typeface="Avenir Heavy"/>
              </a:rPr>
              <a:t>Optometerist</a:t>
            </a:r>
            <a:endParaRPr lang="en-GB" sz="900" dirty="0">
              <a:solidFill>
                <a:srgbClr val="326E95"/>
              </a:solidFill>
              <a:latin typeface="Avenir Heavy"/>
              <a:ea typeface="ヒラギノ角ゴ Pro W3" pitchFamily="127" charset="-128"/>
              <a:cs typeface="Avenir Heavy"/>
            </a:endParaRPr>
          </a:p>
        </p:txBody>
      </p:sp>
      <p:sp>
        <p:nvSpPr>
          <p:cNvPr id="16" name="TextBox 15"/>
          <p:cNvSpPr txBox="1"/>
          <p:nvPr/>
        </p:nvSpPr>
        <p:spPr>
          <a:xfrm>
            <a:off x="5623633" y="1310568"/>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Practice Manager</a:t>
            </a:r>
            <a:endParaRPr lang="en-GB" sz="900" dirty="0">
              <a:solidFill>
                <a:srgbClr val="326E95"/>
              </a:solidFill>
              <a:latin typeface="Avenir Heavy"/>
              <a:ea typeface="ヒラギノ角ゴ Pro W3" pitchFamily="127" charset="-128"/>
              <a:cs typeface="Avenir Heavy"/>
            </a:endParaRPr>
          </a:p>
        </p:txBody>
      </p:sp>
      <p:sp>
        <p:nvSpPr>
          <p:cNvPr id="17" name="TextBox 16"/>
          <p:cNvSpPr txBox="1"/>
          <p:nvPr/>
        </p:nvSpPr>
        <p:spPr>
          <a:xfrm>
            <a:off x="1155047" y="2465014"/>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Eye Clinic Liaison Officer</a:t>
            </a:r>
            <a:endParaRPr lang="en-GB" sz="900" dirty="0">
              <a:solidFill>
                <a:srgbClr val="326E95"/>
              </a:solidFill>
              <a:latin typeface="Avenir Heavy"/>
              <a:ea typeface="ヒラギノ角ゴ Pro W3" pitchFamily="127" charset="-128"/>
              <a:cs typeface="Avenir Heavy"/>
            </a:endParaRPr>
          </a:p>
        </p:txBody>
      </p:sp>
      <p:sp>
        <p:nvSpPr>
          <p:cNvPr id="18" name="TextBox 17"/>
          <p:cNvSpPr txBox="1"/>
          <p:nvPr/>
        </p:nvSpPr>
        <p:spPr>
          <a:xfrm>
            <a:off x="2647185" y="2465014"/>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Ophthalmologist</a:t>
            </a:r>
            <a:endParaRPr lang="en-GB" sz="900" dirty="0">
              <a:solidFill>
                <a:srgbClr val="326E95"/>
              </a:solidFill>
              <a:latin typeface="Avenir Heavy"/>
              <a:ea typeface="ヒラギノ角ゴ Pro W3" pitchFamily="127" charset="-128"/>
              <a:cs typeface="Avenir Heavy"/>
            </a:endParaRPr>
          </a:p>
        </p:txBody>
      </p:sp>
      <p:sp>
        <p:nvSpPr>
          <p:cNvPr id="19" name="TextBox 18"/>
          <p:cNvSpPr txBox="1"/>
          <p:nvPr/>
        </p:nvSpPr>
        <p:spPr>
          <a:xfrm>
            <a:off x="4144625" y="2465014"/>
            <a:ext cx="1350456" cy="230832"/>
          </a:xfrm>
          <a:prstGeom prst="rect">
            <a:avLst/>
          </a:prstGeom>
          <a:noFill/>
        </p:spPr>
        <p:txBody>
          <a:bodyPr wrap="square">
            <a:spAutoFit/>
          </a:bodyPr>
          <a:lstStyle/>
          <a:p>
            <a:pPr eaLnBrk="1" hangingPunct="1">
              <a:defRPr/>
            </a:pPr>
            <a:r>
              <a:rPr lang="en-GB" sz="900" dirty="0" err="1">
                <a:solidFill>
                  <a:srgbClr val="326E95"/>
                </a:solidFill>
                <a:latin typeface="Avenir Heavy"/>
                <a:ea typeface="Times New Roman" panose="02020603050405020304" pitchFamily="18" charset="0"/>
                <a:cs typeface="Avenir Heavy"/>
              </a:rPr>
              <a:t>Orthoptist</a:t>
            </a:r>
            <a:endParaRPr lang="en-GB" sz="900" dirty="0">
              <a:solidFill>
                <a:srgbClr val="326E95"/>
              </a:solidFill>
              <a:latin typeface="Avenir Heavy"/>
              <a:ea typeface="ヒラギノ角ゴ Pro W3" pitchFamily="127" charset="-128"/>
              <a:cs typeface="Avenir Heavy"/>
            </a:endParaRPr>
          </a:p>
        </p:txBody>
      </p:sp>
      <p:sp>
        <p:nvSpPr>
          <p:cNvPr id="20" name="TextBox 19"/>
          <p:cNvSpPr txBox="1"/>
          <p:nvPr/>
        </p:nvSpPr>
        <p:spPr>
          <a:xfrm>
            <a:off x="5623633" y="2465014"/>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Low Vision Optician </a:t>
            </a:r>
            <a:endParaRPr lang="en-GB" sz="900" dirty="0">
              <a:solidFill>
                <a:srgbClr val="326E95"/>
              </a:solidFill>
              <a:latin typeface="Avenir Heavy"/>
              <a:ea typeface="ヒラギノ角ゴ Pro W3" pitchFamily="127" charset="-128"/>
              <a:cs typeface="Avenir Heavy"/>
            </a:endParaRPr>
          </a:p>
        </p:txBody>
      </p:sp>
      <p:sp>
        <p:nvSpPr>
          <p:cNvPr id="21" name="TextBox 20"/>
          <p:cNvSpPr txBox="1"/>
          <p:nvPr/>
        </p:nvSpPr>
        <p:spPr>
          <a:xfrm>
            <a:off x="1155047" y="3639433"/>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Contact Lens Optician</a:t>
            </a:r>
            <a:endParaRPr lang="en-GB" sz="900" dirty="0">
              <a:solidFill>
                <a:srgbClr val="326E95"/>
              </a:solidFill>
              <a:latin typeface="Avenir Heavy"/>
              <a:ea typeface="ヒラギノ角ゴ Pro W3" pitchFamily="127" charset="-128"/>
              <a:cs typeface="Avenir Heavy"/>
            </a:endParaRPr>
          </a:p>
        </p:txBody>
      </p:sp>
      <p:sp>
        <p:nvSpPr>
          <p:cNvPr id="22" name="TextBox 21"/>
          <p:cNvSpPr txBox="1"/>
          <p:nvPr/>
        </p:nvSpPr>
        <p:spPr>
          <a:xfrm>
            <a:off x="2641826" y="3639433"/>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Laboratory Technician</a:t>
            </a:r>
            <a:endParaRPr lang="en-GB" sz="900" dirty="0">
              <a:solidFill>
                <a:srgbClr val="326E95"/>
              </a:solidFill>
              <a:latin typeface="Avenir Heavy"/>
              <a:ea typeface="ヒラギノ角ゴ Pro W3" pitchFamily="127" charset="-128"/>
              <a:cs typeface="Avenir Heavy"/>
            </a:endParaRPr>
          </a:p>
        </p:txBody>
      </p:sp>
      <p:sp>
        <p:nvSpPr>
          <p:cNvPr id="23" name="TextBox 22"/>
          <p:cNvSpPr txBox="1"/>
          <p:nvPr/>
        </p:nvSpPr>
        <p:spPr>
          <a:xfrm>
            <a:off x="4144625" y="3639433"/>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Dispensing Optician</a:t>
            </a:r>
            <a:endParaRPr lang="en-GB" sz="900" dirty="0">
              <a:solidFill>
                <a:srgbClr val="326E95"/>
              </a:solidFill>
              <a:latin typeface="Avenir Heavy"/>
              <a:ea typeface="ヒラギノ角ゴ Pro W3" pitchFamily="127" charset="-128"/>
              <a:cs typeface="Avenir Heavy"/>
            </a:endParaRPr>
          </a:p>
        </p:txBody>
      </p:sp>
      <p:sp>
        <p:nvSpPr>
          <p:cNvPr id="24" name="TextBox 23"/>
          <p:cNvSpPr txBox="1"/>
          <p:nvPr/>
        </p:nvSpPr>
        <p:spPr>
          <a:xfrm>
            <a:off x="5623633" y="3639433"/>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Assistant</a:t>
            </a:r>
            <a:endParaRPr lang="en-GB" sz="900" dirty="0">
              <a:solidFill>
                <a:srgbClr val="326E95"/>
              </a:solidFill>
              <a:latin typeface="Avenir Heavy"/>
              <a:ea typeface="ヒラギノ角ゴ Pro W3" pitchFamily="127" charset="-128"/>
              <a:cs typeface="Avenir Heavy"/>
            </a:endParaRPr>
          </a:p>
        </p:txBody>
      </p:sp>
    </p:spTree>
    <p:extLst>
      <p:ext uri="{BB962C8B-B14F-4D97-AF65-F5344CB8AC3E}">
        <p14:creationId xmlns:p14="http://schemas.microsoft.com/office/powerpoint/2010/main" val="18438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7" name="TextBox 6"/>
          <p:cNvSpPr txBox="1"/>
          <p:nvPr/>
        </p:nvSpPr>
        <p:spPr>
          <a:xfrm>
            <a:off x="1489726" y="1483484"/>
            <a:ext cx="4544202" cy="2682786"/>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Description of that job </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it involves</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qualifications you need</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How much might you earn in this career</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Name a local employer in eyecare</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Name a national employer in eyecare</a:t>
            </a:r>
          </a:p>
          <a:p>
            <a:pPr marL="171450" indent="-171450" eaLnBrk="1" hangingPunct="1">
              <a:spcAft>
                <a:spcPts val="1000"/>
              </a:spcAft>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Which of the 15 key sectors do they think the job fits into</a:t>
            </a:r>
            <a:r>
              <a:rPr lang="en-GB" sz="1600" dirty="0">
                <a:solidFill>
                  <a:srgbClr val="326E95"/>
                </a:solidFill>
                <a:latin typeface="Avenir Heavy"/>
                <a:ea typeface="Times New Roman" panose="02020603050405020304" pitchFamily="18" charset="0"/>
                <a:cs typeface="Avenir Oblique"/>
              </a:rPr>
              <a:t> </a:t>
            </a:r>
          </a:p>
          <a:p>
            <a:pPr marL="171450" indent="-171450" eaLnBrk="1" hangingPunct="1">
              <a:spcAft>
                <a:spcPts val="1000"/>
              </a:spcAft>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lessons at school could be the most useful for this career and why?</a:t>
            </a:r>
            <a:endParaRPr lang="en-GB" sz="1600" dirty="0">
              <a:solidFill>
                <a:srgbClr val="326E95"/>
              </a:solidFill>
              <a:latin typeface="Avenir Heavy"/>
              <a:ea typeface="ヒラギノ角ゴ Pro W3" pitchFamily="127" charset="-128"/>
              <a:cs typeface="Avenir Heavy"/>
            </a:endParaRPr>
          </a:p>
        </p:txBody>
      </p:sp>
      <p:sp>
        <p:nvSpPr>
          <p:cNvPr id="3" name="TextBox 2"/>
          <p:cNvSpPr txBox="1"/>
          <p:nvPr/>
        </p:nvSpPr>
        <p:spPr>
          <a:xfrm>
            <a:off x="1489726" y="597704"/>
            <a:ext cx="7041370" cy="1200329"/>
          </a:xfrm>
          <a:prstGeom prst="rect">
            <a:avLst/>
          </a:prstGeom>
          <a:noFill/>
        </p:spPr>
        <p:txBody>
          <a:bodyPr wrap="square" rtlCol="0">
            <a:spAutoFit/>
          </a:bodyPr>
          <a:lstStyle/>
          <a:p>
            <a:r>
              <a:rPr lang="en-GB" dirty="0">
                <a:solidFill>
                  <a:srgbClr val="6BB64F"/>
                </a:solidFill>
                <a:latin typeface="Avenir Black"/>
                <a:ea typeface="Times New Roman" panose="02020603050405020304" pitchFamily="18" charset="0"/>
                <a:cs typeface="Avenir Black"/>
              </a:rPr>
              <a:t>Whilst researching the chosen career, prepare a presentation and choose who will present back to the class. </a:t>
            </a:r>
          </a:p>
          <a:p>
            <a:r>
              <a:rPr lang="en-GB" dirty="0">
                <a:solidFill>
                  <a:schemeClr val="bg1">
                    <a:lumMod val="50000"/>
                  </a:schemeClr>
                </a:solidFill>
                <a:latin typeface="Avenir Black"/>
                <a:ea typeface="Times New Roman" panose="02020603050405020304" pitchFamily="18" charset="0"/>
                <a:cs typeface="Avenir Black"/>
              </a:rPr>
              <a:t>You should information such as:</a:t>
            </a:r>
          </a:p>
          <a:p>
            <a:endParaRPr lang="en-US" dirty="0">
              <a:solidFill>
                <a:srgbClr val="6BB64F"/>
              </a:solidFill>
              <a:latin typeface="Avenir Black"/>
              <a:cs typeface="Avenir Black"/>
            </a:endParaRPr>
          </a:p>
        </p:txBody>
      </p:sp>
    </p:spTree>
    <p:extLst>
      <p:ext uri="{BB962C8B-B14F-4D97-AF65-F5344CB8AC3E}">
        <p14:creationId xmlns:p14="http://schemas.microsoft.com/office/powerpoint/2010/main" val="41513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extLst>
      <p:ext uri="{BB962C8B-B14F-4D97-AF65-F5344CB8AC3E}">
        <p14:creationId xmlns:p14="http://schemas.microsoft.com/office/powerpoint/2010/main" val="138900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2206531" y="1687449"/>
            <a:ext cx="6265617" cy="1399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5400" b="1" dirty="0">
                <a:solidFill>
                  <a:srgbClr val="6BB64F"/>
                </a:solidFill>
                <a:latin typeface="Avenir Black"/>
                <a:ea typeface="Calibri" charset="0"/>
                <a:cs typeface="Avenir Black"/>
              </a:rPr>
              <a:t>YOUR </a:t>
            </a:r>
          </a:p>
          <a:p>
            <a:pPr eaLnBrk="1" hangingPunct="1">
              <a:lnSpc>
                <a:spcPct val="70000"/>
              </a:lnSpc>
              <a:spcAft>
                <a:spcPts val="800"/>
              </a:spcAft>
            </a:pPr>
            <a:r>
              <a:rPr lang="en-GB" sz="5400" b="1" dirty="0">
                <a:solidFill>
                  <a:srgbClr val="497A95"/>
                </a:solidFill>
                <a:latin typeface="Avenir Black"/>
                <a:ea typeface="Calibri" charset="0"/>
                <a:cs typeface="Avenir Black"/>
              </a:rPr>
              <a:t>PRESENTATIONS</a:t>
            </a:r>
            <a:endParaRPr lang="en-GB" sz="5400" dirty="0">
              <a:solidFill>
                <a:srgbClr val="497A95"/>
              </a:solidFill>
              <a:latin typeface="Avenir Black"/>
              <a:ea typeface="Calibri" charset="0"/>
              <a:cs typeface="Avenir Black"/>
            </a:endParaRPr>
          </a:p>
        </p:txBody>
      </p:sp>
    </p:spTree>
    <p:extLst>
      <p:ext uri="{BB962C8B-B14F-4D97-AF65-F5344CB8AC3E}">
        <p14:creationId xmlns:p14="http://schemas.microsoft.com/office/powerpoint/2010/main" val="4878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highlight>
                  <a:srgbClr val="FFFF00"/>
                </a:highlight>
                <a:latin typeface="Avenir Light"/>
                <a:ea typeface="Times New Roman" panose="02020603050405020304" pitchFamily="18" charset="0"/>
                <a:cs typeface="Avenir Light"/>
              </a:rPr>
              <a:t>Business and Administration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highlight>
                  <a:srgbClr val="FFFF00"/>
                </a:highlight>
                <a:latin typeface="Avenir Light"/>
                <a:ea typeface="Times New Roman" panose="02020603050405020304" pitchFamily="18" charset="0"/>
                <a:cs typeface="Avenir Light"/>
              </a:rPr>
              <a:t>Creative and Design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Engineering and Manufacturing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Health and Science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Sales, Marketing and Procurement</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21806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16:9 PPT - CIE - 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105606" y="778394"/>
            <a:ext cx="8229600" cy="857250"/>
          </a:xfrm>
        </p:spPr>
        <p:txBody>
          <a:bodyPr/>
          <a:lstStyle/>
          <a:p>
            <a:pPr algn="l"/>
            <a:r>
              <a:rPr lang="en-GB" sz="3600" dirty="0">
                <a:solidFill>
                  <a:srgbClr val="326E95"/>
                </a:solidFill>
                <a:latin typeface="Avenir Black"/>
                <a:cs typeface="Avenir Black"/>
              </a:rPr>
              <a:t>AND FINALLY</a:t>
            </a:r>
          </a:p>
        </p:txBody>
      </p:sp>
      <p:sp>
        <p:nvSpPr>
          <p:cNvPr id="6" name="Content Placeholder 2"/>
          <p:cNvSpPr>
            <a:spLocks noGrp="1"/>
          </p:cNvSpPr>
          <p:nvPr>
            <p:ph sz="half" idx="1"/>
          </p:nvPr>
        </p:nvSpPr>
        <p:spPr>
          <a:xfrm>
            <a:off x="1105606" y="1631627"/>
            <a:ext cx="6873540" cy="2103254"/>
          </a:xfrm>
        </p:spPr>
        <p:txBody>
          <a:bodyPr/>
          <a:lstStyle/>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What have you learnt about the world of work?</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What have you learnt about careers in </a:t>
            </a:r>
            <a:r>
              <a:rPr lang="en-US" sz="2000" dirty="0" err="1">
                <a:solidFill>
                  <a:srgbClr val="6BB64F"/>
                </a:solidFill>
                <a:latin typeface="Avenir Heavy"/>
                <a:ea typeface="Times New Roman" panose="02020603050405020304" pitchFamily="18" charset="0"/>
                <a:cs typeface="Avenir Heavy"/>
              </a:rPr>
              <a:t>eyecare</a:t>
            </a:r>
            <a:r>
              <a:rPr lang="en-US" sz="2000" dirty="0">
                <a:solidFill>
                  <a:srgbClr val="6BB64F"/>
                </a:solidFill>
                <a:latin typeface="Avenir Heavy"/>
                <a:ea typeface="Times New Roman" panose="02020603050405020304" pitchFamily="18" charset="0"/>
                <a:cs typeface="Avenir Heavy"/>
              </a:rPr>
              <a:t>?</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Are there more roles and careers than you thought?</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Did anyone find a career they like?</a:t>
            </a:r>
          </a:p>
        </p:txBody>
      </p:sp>
    </p:spTree>
    <p:extLst>
      <p:ext uri="{BB962C8B-B14F-4D97-AF65-F5344CB8AC3E}">
        <p14:creationId xmlns:p14="http://schemas.microsoft.com/office/powerpoint/2010/main" val="384513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2206531" y="1676731"/>
            <a:ext cx="6265617" cy="1399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5400" b="1" dirty="0">
                <a:solidFill>
                  <a:srgbClr val="6BB64F"/>
                </a:solidFill>
                <a:latin typeface="Avenir Black"/>
                <a:ea typeface="Calibri" charset="0"/>
                <a:cs typeface="Avenir Black"/>
              </a:rPr>
              <a:t>ANY</a:t>
            </a:r>
          </a:p>
          <a:p>
            <a:pPr eaLnBrk="1" hangingPunct="1">
              <a:lnSpc>
                <a:spcPct val="70000"/>
              </a:lnSpc>
              <a:spcAft>
                <a:spcPts val="800"/>
              </a:spcAft>
            </a:pPr>
            <a:r>
              <a:rPr lang="en-GB" sz="5400" b="1" dirty="0">
                <a:solidFill>
                  <a:srgbClr val="497A95"/>
                </a:solidFill>
                <a:latin typeface="Avenir Black"/>
                <a:ea typeface="Calibri" charset="0"/>
                <a:cs typeface="Avenir Black"/>
              </a:rPr>
              <a:t>QUESTIONS?</a:t>
            </a:r>
            <a:endParaRPr lang="en-GB" sz="5400" dirty="0">
              <a:solidFill>
                <a:srgbClr val="497A95"/>
              </a:solidFill>
              <a:latin typeface="Avenir Black"/>
              <a:ea typeface="Calibri" charset="0"/>
              <a:cs typeface="Avenir Black"/>
            </a:endParaRPr>
          </a:p>
        </p:txBody>
      </p:sp>
    </p:spTree>
    <p:extLst>
      <p:ext uri="{BB962C8B-B14F-4D97-AF65-F5344CB8AC3E}">
        <p14:creationId xmlns:p14="http://schemas.microsoft.com/office/powerpoint/2010/main" val="21869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Content Placeholder 2"/>
          <p:cNvSpPr>
            <a:spLocks noGrp="1"/>
          </p:cNvSpPr>
          <p:nvPr>
            <p:ph idx="1"/>
          </p:nvPr>
        </p:nvSpPr>
        <p:spPr>
          <a:xfrm>
            <a:off x="760414" y="1795463"/>
            <a:ext cx="5648626" cy="1746512"/>
          </a:xfrm>
        </p:spPr>
        <p:txBody>
          <a:bodyPr/>
          <a:lstStyle/>
          <a:p>
            <a:pPr marL="0" indent="0">
              <a:lnSpc>
                <a:spcPct val="80000"/>
              </a:lnSpc>
              <a:spcBef>
                <a:spcPts val="0"/>
              </a:spcBef>
              <a:buFont typeface="Arial" charset="0"/>
              <a:buNone/>
            </a:pPr>
            <a:r>
              <a:rPr lang="en-US" sz="4400" dirty="0">
                <a:solidFill>
                  <a:schemeClr val="bg1"/>
                </a:solidFill>
                <a:latin typeface="Avenir Black"/>
                <a:cs typeface="Avenir Black"/>
              </a:rPr>
              <a:t>THANK YOU </a:t>
            </a:r>
          </a:p>
          <a:p>
            <a:pPr marL="0" indent="0">
              <a:lnSpc>
                <a:spcPct val="80000"/>
              </a:lnSpc>
              <a:spcBef>
                <a:spcPts val="0"/>
              </a:spcBef>
              <a:buFont typeface="Arial" charset="0"/>
              <a:buNone/>
            </a:pPr>
            <a:r>
              <a:rPr lang="en-US" sz="4400" dirty="0">
                <a:solidFill>
                  <a:schemeClr val="bg1"/>
                </a:solidFill>
                <a:latin typeface="Avenir Black"/>
                <a:cs typeface="Avenir Black"/>
              </a:rPr>
              <a:t>FOR YOUR TIME</a:t>
            </a:r>
          </a:p>
        </p:txBody>
      </p:sp>
      <p:sp>
        <p:nvSpPr>
          <p:cNvPr id="38915" name="TextBox 4"/>
          <p:cNvSpPr txBox="1">
            <a:spLocks noChangeArrowheads="1"/>
          </p:cNvSpPr>
          <p:nvPr/>
        </p:nvSpPr>
        <p:spPr bwMode="auto">
          <a:xfrm>
            <a:off x="757238" y="1271588"/>
            <a:ext cx="42449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800" dirty="0">
                <a:solidFill>
                  <a:schemeClr val="bg1"/>
                </a:solidFill>
                <a:latin typeface="Avenir Light"/>
                <a:cs typeface="Avenir Light"/>
              </a:rPr>
              <a:t>Good luck and</a:t>
            </a:r>
          </a:p>
        </p:txBody>
      </p:sp>
    </p:spTree>
    <p:extLst>
      <p:ext uri="{BB962C8B-B14F-4D97-AF65-F5344CB8AC3E}">
        <p14:creationId xmlns:p14="http://schemas.microsoft.com/office/powerpoint/2010/main" val="10032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Content Placeholder 2"/>
          <p:cNvSpPr>
            <a:spLocks noGrp="1"/>
          </p:cNvSpPr>
          <p:nvPr>
            <p:ph idx="1"/>
          </p:nvPr>
        </p:nvSpPr>
        <p:spPr>
          <a:xfrm>
            <a:off x="760413" y="1795463"/>
            <a:ext cx="6865937" cy="846137"/>
          </a:xfrm>
        </p:spPr>
        <p:txBody>
          <a:bodyPr/>
          <a:lstStyle/>
          <a:p>
            <a:pPr marL="0" indent="0">
              <a:buFont typeface="Arial" charset="0"/>
              <a:buNone/>
            </a:pPr>
            <a:r>
              <a:rPr lang="en-US" sz="4400" dirty="0">
                <a:solidFill>
                  <a:schemeClr val="bg1"/>
                </a:solidFill>
                <a:latin typeface="Avenir Black"/>
                <a:cs typeface="Avenir Black"/>
              </a:rPr>
              <a:t>CAREER IN EYECARE?</a:t>
            </a:r>
          </a:p>
        </p:txBody>
      </p:sp>
      <p:sp>
        <p:nvSpPr>
          <p:cNvPr id="38915" name="TextBox 4"/>
          <p:cNvSpPr txBox="1">
            <a:spLocks noChangeArrowheads="1"/>
          </p:cNvSpPr>
          <p:nvPr/>
        </p:nvSpPr>
        <p:spPr bwMode="auto">
          <a:xfrm>
            <a:off x="757238" y="1443038"/>
            <a:ext cx="42449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800" dirty="0">
                <a:solidFill>
                  <a:schemeClr val="bg1"/>
                </a:solidFill>
                <a:latin typeface="Avenir Light"/>
                <a:cs typeface="Avenir Light"/>
              </a:rPr>
              <a:t>Have you considered 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16:9 PPT - CIE - 0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Content Placeholder 2"/>
          <p:cNvSpPr>
            <a:spLocks noGrp="1"/>
          </p:cNvSpPr>
          <p:nvPr>
            <p:ph idx="1"/>
          </p:nvPr>
        </p:nvSpPr>
        <p:spPr>
          <a:xfrm>
            <a:off x="760413" y="1546225"/>
            <a:ext cx="6865937" cy="846138"/>
          </a:xfrm>
        </p:spPr>
        <p:txBody>
          <a:bodyPr/>
          <a:lstStyle/>
          <a:p>
            <a:pPr marL="0" indent="0">
              <a:buFont typeface="Arial" charset="0"/>
              <a:buNone/>
            </a:pPr>
            <a:r>
              <a:rPr lang="en-US" sz="4400" dirty="0">
                <a:solidFill>
                  <a:schemeClr val="bg1"/>
                </a:solidFill>
                <a:latin typeface="Avenir Black"/>
                <a:cs typeface="Avenir Light"/>
              </a:rPr>
              <a:t>&lt;Your name here&gt;</a:t>
            </a:r>
            <a:endParaRPr lang="en-US" sz="1800" dirty="0">
              <a:solidFill>
                <a:schemeClr val="bg1"/>
              </a:solidFill>
              <a:latin typeface="Avenir Light"/>
              <a:cs typeface="Avenir Light"/>
            </a:endParaRPr>
          </a:p>
        </p:txBody>
      </p:sp>
      <p:sp>
        <p:nvSpPr>
          <p:cNvPr id="39939" name="TextBox 4"/>
          <p:cNvSpPr txBox="1">
            <a:spLocks noChangeArrowheads="1"/>
          </p:cNvSpPr>
          <p:nvPr/>
        </p:nvSpPr>
        <p:spPr bwMode="auto">
          <a:xfrm>
            <a:off x="769938" y="2251075"/>
            <a:ext cx="6215062" cy="907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900" dirty="0">
                <a:solidFill>
                  <a:schemeClr val="bg1"/>
                </a:solidFill>
                <a:latin typeface="Avenir Heavy"/>
                <a:cs typeface="Avenir Heavy"/>
              </a:rPr>
              <a:t>&lt;Your job title here&gt;</a:t>
            </a:r>
          </a:p>
          <a:p>
            <a:r>
              <a:rPr lang="en-US" dirty="0">
                <a:solidFill>
                  <a:schemeClr val="bg1"/>
                </a:solidFill>
                <a:latin typeface="Avenir Heavy"/>
                <a:cs typeface="Avenir Heavy"/>
              </a:rPr>
              <a:t>&lt;Your company name here&gt;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1" name="Picture 3" descr="16:9 PPT - CIE - 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063" r="16556"/>
          <a:stretch/>
        </p:blipFill>
        <p:spPr bwMode="auto">
          <a:xfrm>
            <a:off x="5996416" y="803629"/>
            <a:ext cx="2197146" cy="2176463"/>
          </a:xfrm>
          <a:prstGeom prst="ellipse">
            <a:avLst/>
          </a:prstGeom>
          <a:noFill/>
          <a:ln w="3810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Oval 6"/>
          <p:cNvSpPr/>
          <p:nvPr/>
        </p:nvSpPr>
        <p:spPr>
          <a:xfrm>
            <a:off x="679934" y="811743"/>
            <a:ext cx="2185907" cy="2185907"/>
          </a:xfrm>
          <a:prstGeom prst="ellipse">
            <a:avLst/>
          </a:prstGeom>
          <a:ln>
            <a:solidFill>
              <a:srgbClr val="326E9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bdo crest logo (72rgb).tif"/>
          <p:cNvPicPr>
            <a:picLocks noChangeAspect="1"/>
          </p:cNvPicPr>
          <p:nvPr/>
        </p:nvPicPr>
        <p:blipFill rotWithShape="1">
          <a:blip r:embed="rId5">
            <a:extLst>
              <a:ext uri="{28A0092B-C50C-407E-A947-70E740481C1C}">
                <a14:useLocalDpi xmlns:a14="http://schemas.microsoft.com/office/drawing/2010/main" val="0"/>
              </a:ext>
            </a:extLst>
          </a:blip>
          <a:srcRect l="-7991" t="-1" r="-8841" b="-6307"/>
          <a:stretch/>
        </p:blipFill>
        <p:spPr>
          <a:xfrm>
            <a:off x="829207" y="954738"/>
            <a:ext cx="1881232" cy="1944213"/>
          </a:xfrm>
          <a:prstGeom prst="ellipse">
            <a:avLst/>
          </a:prstGeom>
        </p:spPr>
      </p:pic>
      <p:pic>
        <p:nvPicPr>
          <p:cNvPr id="3"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21115" t="7162" r="23806" b="4213"/>
          <a:stretch/>
        </p:blipFill>
        <p:spPr bwMode="auto">
          <a:xfrm>
            <a:off x="3338489" y="798907"/>
            <a:ext cx="2185279" cy="2194021"/>
          </a:xfrm>
          <a:prstGeom prst="ellipse">
            <a:avLst/>
          </a:prstGeom>
          <a:noFill/>
          <a:ln w="3810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rot="678728">
            <a:off x="3949988" y="2423040"/>
            <a:ext cx="1963974" cy="1035198"/>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7"/>
          <a:srcRect l="7659" t="12145" r="50219" b="7659"/>
          <a:stretch/>
        </p:blipFill>
        <p:spPr>
          <a:xfrm>
            <a:off x="2699721" y="2240476"/>
            <a:ext cx="1797361" cy="1803708"/>
          </a:xfrm>
          <a:prstGeom prst="ellipse">
            <a:avLst/>
          </a:prstGeom>
          <a:ln w="28575" cmpd="sng">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7" name="Picture 6">
            <a:hlinkClick r:id="rId4"/>
          </p:cNvPr>
          <p:cNvPicPr>
            <a:picLocks noChangeAspect="1"/>
          </p:cNvPicPr>
          <p:nvPr/>
        </p:nvPicPr>
        <p:blipFill>
          <a:blip r:embed="rId5"/>
          <a:stretch>
            <a:fillRect/>
          </a:stretch>
        </p:blipFill>
        <p:spPr>
          <a:xfrm>
            <a:off x="2029284" y="606937"/>
            <a:ext cx="3972315" cy="3248230"/>
          </a:xfrm>
          <a:prstGeom prst="rect">
            <a:avLst/>
          </a:prstGeom>
        </p:spPr>
      </p:pic>
    </p:spTree>
    <p:extLst>
      <p:ext uri="{BB962C8B-B14F-4D97-AF65-F5344CB8AC3E}">
        <p14:creationId xmlns:p14="http://schemas.microsoft.com/office/powerpoint/2010/main" val="49587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8.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Business and Administration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Creative and Design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Engineering and Manufacturing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Health and Science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Sales, Marketing and Procurement</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8856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Business and Administration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Creative and Design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Engineering and Manufacturing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Health and Science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Sales, Marketing and Procurement</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153838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5"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854" t="6990" b="5625"/>
          <a:stretch/>
        </p:blipFill>
        <p:spPr bwMode="auto">
          <a:xfrm>
            <a:off x="4231847" y="1084615"/>
            <a:ext cx="3882417" cy="1693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079731" y="904783"/>
            <a:ext cx="3370753" cy="274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107000"/>
              </a:lnSpc>
              <a:spcAft>
                <a:spcPts val="800"/>
              </a:spcAft>
            </a:pPr>
            <a:r>
              <a:rPr lang="en-GB" sz="3600" b="1" dirty="0">
                <a:solidFill>
                  <a:srgbClr val="6BB64F"/>
                </a:solidFill>
                <a:latin typeface="Avenir Black"/>
                <a:ea typeface="Calibri" charset="0"/>
                <a:cs typeface="Avenir Black"/>
              </a:rPr>
              <a:t>S</a:t>
            </a:r>
            <a:r>
              <a:rPr lang="en-GB" sz="3600" b="1" dirty="0">
                <a:solidFill>
                  <a:srgbClr val="326E95"/>
                </a:solidFill>
                <a:latin typeface="Avenir Black"/>
                <a:ea typeface="Calibri" charset="0"/>
                <a:cs typeface="Avenir Black"/>
              </a:rPr>
              <a:t>cience</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T</a:t>
            </a:r>
            <a:r>
              <a:rPr lang="en-GB" sz="3600" b="1" dirty="0">
                <a:solidFill>
                  <a:srgbClr val="326E95"/>
                </a:solidFill>
                <a:latin typeface="Avenir Black"/>
                <a:ea typeface="Calibri" charset="0"/>
                <a:cs typeface="Avenir Black"/>
              </a:rPr>
              <a:t>echnology</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E</a:t>
            </a:r>
            <a:r>
              <a:rPr lang="en-GB" sz="3600" b="1" dirty="0">
                <a:solidFill>
                  <a:srgbClr val="326E95"/>
                </a:solidFill>
                <a:latin typeface="Avenir Black"/>
                <a:ea typeface="Calibri" charset="0"/>
                <a:cs typeface="Avenir Black"/>
              </a:rPr>
              <a:t>ngineering</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M</a:t>
            </a:r>
            <a:r>
              <a:rPr lang="en-GB" sz="3600" b="1" dirty="0">
                <a:solidFill>
                  <a:srgbClr val="326E95"/>
                </a:solidFill>
                <a:latin typeface="Avenir Black"/>
                <a:ea typeface="Calibri" charset="0"/>
                <a:cs typeface="Avenir Black"/>
              </a:rPr>
              <a:t>athematics</a:t>
            </a:r>
            <a:endParaRPr lang="en-GB" sz="3600" dirty="0">
              <a:solidFill>
                <a:srgbClr val="326E95"/>
              </a:solidFill>
              <a:latin typeface="Avenir Black"/>
              <a:ea typeface="Calibri" charset="0"/>
              <a:cs typeface="Avenir Black"/>
            </a:endParaRPr>
          </a:p>
        </p:txBody>
      </p:sp>
    </p:spTree>
    <p:extLst>
      <p:ext uri="{BB962C8B-B14F-4D97-AF65-F5344CB8AC3E}">
        <p14:creationId xmlns:p14="http://schemas.microsoft.com/office/powerpoint/2010/main" val="36732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1154</Words>
  <Application>Microsoft Office PowerPoint</Application>
  <PresentationFormat>On-screen Show (16:9)</PresentationFormat>
  <Paragraphs>196</Paragraphs>
  <Slides>20</Slides>
  <Notes>16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Black</vt:lpstr>
      <vt:lpstr>Avenir Book</vt:lpstr>
      <vt:lpstr>Avenir Heavy</vt:lpstr>
      <vt:lpstr>Avenir Light</vt:lpstr>
      <vt:lpstr>Calibri</vt:lpstr>
      <vt:lpstr>Courier New</vt:lpstr>
      <vt:lpstr>Lucida Grande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15 different sectors in the UK</vt:lpstr>
      <vt:lpstr>15 different sectors in the UK</vt:lpstr>
      <vt:lpstr>PowerPoint Presentation</vt:lpstr>
      <vt:lpstr>PowerPoint Presentation</vt:lpstr>
      <vt:lpstr>PowerPoint Presentation</vt:lpstr>
      <vt:lpstr>PowerPoint Presentation</vt:lpstr>
      <vt:lpstr>PowerPoint Presentation</vt:lpstr>
      <vt:lpstr>PowerPoint Presentation</vt:lpstr>
      <vt:lpstr>15 different sectors in the UK</vt:lpstr>
      <vt:lpstr>AND FINALLY</vt:lpstr>
      <vt:lpstr>PowerPoint Presentation</vt:lpstr>
      <vt:lpstr>PowerPoint Presentation</vt:lpstr>
      <vt:lpstr>PowerPoint Presentation</vt:lpstr>
      <vt:lpstr>PowerPoint Presentation</vt:lpstr>
    </vt:vector>
  </TitlesOfParts>
  <Company>Shell-Clad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Taylor-Jones</dc:creator>
  <cp:lastModifiedBy>Antonia Chitty</cp:lastModifiedBy>
  <cp:revision>44</cp:revision>
  <dcterms:created xsi:type="dcterms:W3CDTF">2019-03-26T10:50:30Z</dcterms:created>
  <dcterms:modified xsi:type="dcterms:W3CDTF">2021-11-22T17:32:19Z</dcterms:modified>
</cp:coreProperties>
</file>